
<file path=[Content_Types].xml><?xml version="1.0" encoding="utf-8"?>
<Types xmlns="http://schemas.openxmlformats.org/package/2006/content-types">
  <Default ContentType="image/jpeg" Extension="jpeg"/>
  <Default ContentType="image/jpeg" Extension="jp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slide+xml" PartName="/ppt/slides/slide52.xml"/>
  <Override ContentType="application/vnd.openxmlformats-officedocument.presentationml.slide+xml" PartName="/ppt/slides/slide53.xml"/>
  <Override ContentType="application/vnd.openxmlformats-officedocument.presentationml.slide+xml" PartName="/ppt/slides/slide54.xml"/>
  <Override ContentType="application/vnd.openxmlformats-officedocument.presentationml.slide+xml" PartName="/ppt/slides/slide55.xml"/>
  <Override ContentType="application/vnd.openxmlformats-officedocument.presentationml.slide+xml" PartName="/ppt/slides/slide56.xml"/>
  <Override ContentType="application/vnd.openxmlformats-officedocument.presentationml.slide+xml" PartName="/ppt/slides/slide57.xml"/>
  <Override ContentType="application/vnd.openxmlformats-officedocument.presentationml.slide+xml" PartName="/ppt/slides/slide58.xml"/>
  <Override ContentType="application/vnd.openxmlformats-officedocument.presentationml.slide+xml" PartName="/ppt/slides/slide59.xml"/>
  <Override ContentType="application/vnd.openxmlformats-officedocument.presentationml.slide+xml" PartName="/ppt/slides/slide60.xml"/>
  <Override ContentType="application/vnd.openxmlformats-officedocument.presentationml.slide+xml" PartName="/ppt/slides/slide61.xml"/>
  <Override ContentType="application/vnd.openxmlformats-officedocument.presentationml.slide+xml" PartName="/ppt/slides/slide62.xml"/>
  <Override ContentType="application/vnd.openxmlformats-officedocument.presentationml.slide+xml" PartName="/ppt/slides/slide63.xml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theme+xml" PartName="/ppt/theme/theme2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app.xml" Type="http://schemas.openxmlformats.org/officeDocument/2006/relationships/extended-properties"/><Relationship Id="rId2" Target="docProps/core.xml" Type="http://schemas.openxmlformats.org/package/2006/relationships/metadata/core-properties"/><Relationship Id="rId1" Target="ppt/presentation.xml" Type="http://schemas.openxmlformats.org/officeDocument/2006/relationships/officeDocument"/><Relationship Id="rId4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258" r:id="rId2"/>
    <p:sldId id="337" r:id="rId3"/>
    <p:sldId id="338" r:id="rId4"/>
    <p:sldId id="336" r:id="rId5"/>
    <p:sldId id="339" r:id="rId6"/>
    <p:sldId id="281" r:id="rId7"/>
    <p:sldId id="282" r:id="rId8"/>
    <p:sldId id="279" r:id="rId9"/>
    <p:sldId id="280" r:id="rId10"/>
    <p:sldId id="285" r:id="rId11"/>
    <p:sldId id="392" r:id="rId12"/>
    <p:sldId id="290" r:id="rId13"/>
    <p:sldId id="289" r:id="rId14"/>
    <p:sldId id="292" r:id="rId15"/>
    <p:sldId id="291" r:id="rId16"/>
    <p:sldId id="294" r:id="rId17"/>
    <p:sldId id="295" r:id="rId18"/>
    <p:sldId id="296" r:id="rId19"/>
    <p:sldId id="335" r:id="rId20"/>
    <p:sldId id="297" r:id="rId21"/>
    <p:sldId id="298" r:id="rId22"/>
    <p:sldId id="393" r:id="rId23"/>
    <p:sldId id="300" r:id="rId24"/>
    <p:sldId id="301" r:id="rId25"/>
    <p:sldId id="340" r:id="rId26"/>
    <p:sldId id="341" r:id="rId27"/>
    <p:sldId id="342" r:id="rId28"/>
    <p:sldId id="343" r:id="rId29"/>
    <p:sldId id="344" r:id="rId30"/>
    <p:sldId id="345" r:id="rId31"/>
    <p:sldId id="369" r:id="rId32"/>
    <p:sldId id="347" r:id="rId33"/>
    <p:sldId id="367" r:id="rId34"/>
    <p:sldId id="353" r:id="rId35"/>
    <p:sldId id="346" r:id="rId36"/>
    <p:sldId id="360" r:id="rId37"/>
    <p:sldId id="375" r:id="rId38"/>
    <p:sldId id="361" r:id="rId39"/>
    <p:sldId id="376" r:id="rId40"/>
    <p:sldId id="388" r:id="rId41"/>
    <p:sldId id="377" r:id="rId42"/>
    <p:sldId id="378" r:id="rId43"/>
    <p:sldId id="379" r:id="rId44"/>
    <p:sldId id="380" r:id="rId45"/>
    <p:sldId id="381" r:id="rId46"/>
    <p:sldId id="382" r:id="rId47"/>
    <p:sldId id="383" r:id="rId48"/>
    <p:sldId id="384" r:id="rId49"/>
    <p:sldId id="385" r:id="rId50"/>
    <p:sldId id="386" r:id="rId51"/>
    <p:sldId id="387" r:id="rId52"/>
    <p:sldId id="352" r:id="rId53"/>
    <p:sldId id="389" r:id="rId54"/>
    <p:sldId id="370" r:id="rId55"/>
    <p:sldId id="371" r:id="rId56"/>
    <p:sldId id="390" r:id="rId57"/>
    <p:sldId id="365" r:id="rId58"/>
    <p:sldId id="373" r:id="rId59"/>
    <p:sldId id="394" r:id="rId60"/>
    <p:sldId id="391" r:id="rId61"/>
    <p:sldId id="396" r:id="rId62"/>
    <p:sldId id="395" r:id="rId63"/>
    <p:sldId id="278" r:id="rId6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8897" autoAdjust="0"/>
    <p:restoredTop sz="94649" autoAdjust="0"/>
  </p:normalViewPr>
  <p:slideViewPr>
    <p:cSldViewPr>
      <p:cViewPr varScale="1">
        <p:scale>
          <a:sx n="69" d="100"/>
          <a:sy n="69" d="100"/>
        </p:scale>
        <p:origin x="67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C92FC7-40D3-4668-BDB0-47A25716AF15}" type="datetimeFigureOut">
              <a:rPr lang="en-US" smtClean="0"/>
              <a:pPr/>
              <a:t>2/16/2019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57C2EC-A032-4C58-8C4F-7A39153E464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82BED-A1DF-484B-B7CF-37923F931843}" type="datetimeFigureOut">
              <a:rPr lang="en-US" smtClean="0"/>
              <a:pPr/>
              <a:t>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D6CF0-AE6F-4363-8A4C-88173C121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82BED-A1DF-484B-B7CF-37923F931843}" type="datetimeFigureOut">
              <a:rPr lang="en-US" smtClean="0"/>
              <a:pPr/>
              <a:t>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D6CF0-AE6F-4363-8A4C-88173C121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82BED-A1DF-484B-B7CF-37923F931843}" type="datetimeFigureOut">
              <a:rPr lang="en-US" smtClean="0"/>
              <a:pPr/>
              <a:t>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D6CF0-AE6F-4363-8A4C-88173C121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82BED-A1DF-484B-B7CF-37923F931843}" type="datetimeFigureOut">
              <a:rPr lang="en-US" smtClean="0"/>
              <a:pPr/>
              <a:t>2/16/2019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D6CF0-AE6F-4363-8A4C-88173C121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82BED-A1DF-484B-B7CF-37923F931843}" type="datetimeFigureOut">
              <a:rPr lang="en-US" smtClean="0"/>
              <a:pPr/>
              <a:t>2/16/2019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D6CF0-AE6F-4363-8A4C-88173C121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82BED-A1DF-484B-B7CF-37923F931843}" type="datetimeFigureOut">
              <a:rPr lang="en-US" smtClean="0"/>
              <a:pPr/>
              <a:t>2/16/2019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D6CF0-AE6F-4363-8A4C-88173C121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82BED-A1DF-484B-B7CF-37923F931843}" type="datetimeFigureOut">
              <a:rPr lang="en-US" smtClean="0"/>
              <a:pPr/>
              <a:t>2/16/2019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D6CF0-AE6F-4363-8A4C-88173C121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82BED-A1DF-484B-B7CF-37923F931843}" type="datetimeFigureOut">
              <a:rPr lang="en-US" smtClean="0"/>
              <a:pPr/>
              <a:t>2/16/2019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D6CF0-AE6F-4363-8A4C-88173C121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82BED-A1DF-484B-B7CF-37923F931843}" type="datetimeFigureOut">
              <a:rPr lang="en-US" smtClean="0"/>
              <a:pPr/>
              <a:t>2/16/2019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D6CF0-AE6F-4363-8A4C-88173C121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82BED-A1DF-484B-B7CF-37923F931843}" type="datetimeFigureOut">
              <a:rPr lang="en-US" smtClean="0"/>
              <a:pPr/>
              <a:t>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D6CF0-AE6F-4363-8A4C-88173C121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82BED-A1DF-484B-B7CF-37923F931843}" type="datetimeFigureOut">
              <a:rPr lang="en-US" smtClean="0"/>
              <a:pPr/>
              <a:t>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D6CF0-AE6F-4363-8A4C-88173C121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582BED-A1DF-484B-B7CF-37923F931843}" type="datetimeFigureOut">
              <a:rPr lang="en-US" smtClean="0"/>
              <a:pPr/>
              <a:t>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D6CF0-AE6F-4363-8A4C-88173C121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 ?><Relationships xmlns="http://schemas.openxmlformats.org/package/2006/relationships"><Relationship Id="rId2" Target="../media/image6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 ?><Relationships xmlns="http://schemas.openxmlformats.org/package/2006/relationships"><Relationship Id="rId2" Target="../media/image16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8.xml.rels><?xml version="1.0" encoding="UTF-8" standalone="yes" ?><Relationships xmlns="http://schemas.openxmlformats.org/package/2006/relationships"><Relationship Id="rId2" Target="../media/image17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29.xml.rels><?xml version="1.0" encoding="UTF-8" standalone="yes" ?><Relationships xmlns="http://schemas.openxmlformats.org/package/2006/relationships"><Relationship Id="rId2" Target="../media/image18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30.xml.rels><?xml version="1.0" encoding="UTF-8" standalone="yes" ?><Relationships xmlns="http://schemas.openxmlformats.org/package/2006/relationships"><Relationship Id="rId2" Target="../media/image19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 ?><Relationships xmlns="http://schemas.openxmlformats.org/package/2006/relationships"><Relationship Id="rId2" Target="../media/image31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38.xml.rels><?xml version="1.0" encoding="UTF-8" standalone="yes" ?><Relationships xmlns="http://schemas.openxmlformats.org/package/2006/relationships"><Relationship Id="rId2" Target="../media/image32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39.xml.rels><?xml version="1.0" encoding="UTF-8" standalone="yes" ?><Relationships xmlns="http://schemas.openxmlformats.org/package/2006/relationships"><Relationship Id="rId2" Target="../media/image33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40.xml.rels><?xml version="1.0" encoding="UTF-8" standalone="yes" ?><Relationships xmlns="http://schemas.openxmlformats.org/package/2006/relationships"><Relationship Id="rId2" Target="../media/image34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41.xml.rels><?xml version="1.0" encoding="UTF-8" standalone="yes" ?><Relationships xmlns="http://schemas.openxmlformats.org/package/2006/relationships"><Relationship Id="rId2" Target="../media/image35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42.xml.rels><?xml version="1.0" encoding="UTF-8" standalone="yes" ?><Relationships xmlns="http://schemas.openxmlformats.org/package/2006/relationships"><Relationship Id="rId2" Target="../media/image36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43.xml.rels><?xml version="1.0" encoding="UTF-8" standalone="yes" ?><Relationships xmlns="http://schemas.openxmlformats.org/package/2006/relationships"><Relationship Id="rId2" Target="../media/image37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44.xml.rels><?xml version="1.0" encoding="UTF-8" standalone="yes" ?><Relationships xmlns="http://schemas.openxmlformats.org/package/2006/relationships"><Relationship Id="rId2" Target="../media/image38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45.xml.rels><?xml version="1.0" encoding="UTF-8" standalone="yes" ?><Relationships xmlns="http://schemas.openxmlformats.org/package/2006/relationships"><Relationship Id="rId2" Target="../media/image39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46.xml.rels><?xml version="1.0" encoding="UTF-8" standalone="yes" ?><Relationships xmlns="http://schemas.openxmlformats.org/package/2006/relationships"><Relationship Id="rId2" Target="../media/image40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47.xml.rels><?xml version="1.0" encoding="UTF-8" standalone="yes" ?><Relationships xmlns="http://schemas.openxmlformats.org/package/2006/relationships"><Relationship Id="rId2" Target="../media/image41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48.xml.rels><?xml version="1.0" encoding="UTF-8" standalone="yes" ?><Relationships xmlns="http://schemas.openxmlformats.org/package/2006/relationships"><Relationship Id="rId2" Target="../media/image42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49.xml.rels><?xml version="1.0" encoding="UTF-8" standalone="yes" ?><Relationships xmlns="http://schemas.openxmlformats.org/package/2006/relationships"><Relationship Id="rId2" Target="../media/image43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50.xml.rels><?xml version="1.0" encoding="UTF-8" standalone="yes" ?><Relationships xmlns="http://schemas.openxmlformats.org/package/2006/relationships"><Relationship Id="rId2" Target="../media/image44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51.xml.rels><?xml version="1.0" encoding="UTF-8" standalone="yes" ?><Relationships xmlns="http://schemas.openxmlformats.org/package/2006/relationships"><Relationship Id="rId2" Target="../media/image45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52.xml.rels><?xml version="1.0" encoding="UTF-8" standalone="yes" ?><Relationships xmlns="http://schemas.openxmlformats.org/package/2006/relationships"><Relationship Id="rId3" Target="../media/image13.jpeg" Type="http://schemas.openxmlformats.org/officeDocument/2006/relationships/image"/><Relationship Id="rId2" Target="../media/image46.jpeg" Type="http://schemas.openxmlformats.org/officeDocument/2006/relationships/image"/><Relationship Id="rId1" Target="../slideLayouts/slideLayout7.xml" Type="http://schemas.openxmlformats.org/officeDocument/2006/relationships/slideLayout"/><Relationship Id="rId4" Target="../media/image47.jpeg" Type="http://schemas.openxmlformats.org/officeDocument/2006/relationships/image"/></Relationships>
</file>

<file path=ppt/slides/_rels/slide53.xml.rels><?xml version="1.0" encoding="UTF-8" standalone="yes" ?><Relationships xmlns="http://schemas.openxmlformats.org/package/2006/relationships"><Relationship Id="rId2" Target="../media/image48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54.xml.rels><?xml version="1.0" encoding="UTF-8" standalone="yes" ?><Relationships xmlns="http://schemas.openxmlformats.org/package/2006/relationships"><Relationship Id="rId2" Target="../media/image49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55.xml.rels><?xml version="1.0" encoding="UTF-8" standalone="yes" ?><Relationships xmlns="http://schemas.openxmlformats.org/package/2006/relationships"><Relationship Id="rId2" Target="../media/image50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56.xml.rels><?xml version="1.0" encoding="UTF-8" standalone="yes" ?><Relationships xmlns="http://schemas.openxmlformats.org/package/2006/relationships"><Relationship Id="rId2" Target="../media/image51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57.xml.rels><?xml version="1.0" encoding="UTF-8" standalone="yes" ?><Relationships xmlns="http://schemas.openxmlformats.org/package/2006/relationships"><Relationship Id="rId3" Target="../media/image53.jpeg" Type="http://schemas.openxmlformats.org/officeDocument/2006/relationships/image"/><Relationship Id="rId2" Target="../media/image52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58.xml.rels><?xml version="1.0" encoding="UTF-8" standalone="yes" ?><Relationships xmlns="http://schemas.openxmlformats.org/package/2006/relationships"><Relationship Id="rId2" Target="../media/image54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59.xml.rels><?xml version="1.0" encoding="UTF-8" standalone="yes" ?><Relationships xmlns="http://schemas.openxmlformats.org/package/2006/relationships"><Relationship Id="rId2" Target="../media/image55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 ?><Relationships xmlns="http://schemas.openxmlformats.org/package/2006/relationships"><Relationship Id="rId2" Target="../media/image57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62.xml.rels><?xml version="1.0" encoding="UTF-8" standalone="yes" ?><Relationships xmlns="http://schemas.openxmlformats.org/package/2006/relationships"><Relationship Id="rId2" Target="../media/image57.jpeg" Type="http://schemas.openxmlformats.org/officeDocument/2006/relationships/image"/><Relationship Id="rId1" Target="../slideLayouts/slideLayout7.xml" Type="http://schemas.openxmlformats.org/officeDocument/2006/relationships/slideLayout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orman\Documents\VIS 127\POWERPOINTS\China\China2\A Q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685800"/>
            <a:ext cx="2782144" cy="54102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419600" y="1676400"/>
            <a:ext cx="4495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latin typeface="Arial" pitchFamily="34" charset="0"/>
                <a:cs typeface="Arial" pitchFamily="34" charset="0"/>
              </a:rPr>
              <a:t>Hu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 Zhang</a:t>
            </a:r>
          </a:p>
          <a:p>
            <a:pPr algn="ctr"/>
            <a:r>
              <a:rPr lang="en-US" sz="2800" b="1" dirty="0">
                <a:latin typeface="Arial" pitchFamily="34" charset="0"/>
                <a:cs typeface="Arial" pitchFamily="34" charset="0"/>
              </a:rPr>
              <a:t>(1848 – 1899),</a:t>
            </a:r>
          </a:p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i="1" dirty="0">
                <a:latin typeface="Arial" pitchFamily="34" charset="0"/>
                <a:cs typeface="Arial" pitchFamily="34" charset="0"/>
              </a:rPr>
              <a:t>Taking a Qin on a Visit</a:t>
            </a:r>
          </a:p>
          <a:p>
            <a:pPr algn="ctr"/>
            <a:r>
              <a:rPr lang="en-US" sz="2800" b="1" i="1" dirty="0">
                <a:latin typeface="Arial" pitchFamily="34" charset="0"/>
                <a:cs typeface="Arial" pitchFamily="34" charset="0"/>
              </a:rPr>
              <a:t> to a Friend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,</a:t>
            </a:r>
          </a:p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dirty="0" err="1">
                <a:latin typeface="Arial" pitchFamily="34" charset="0"/>
                <a:cs typeface="Arial" pitchFamily="34" charset="0"/>
              </a:rPr>
              <a:t>n.d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.</a:t>
            </a:r>
          </a:p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Norman\Documents\VIS 127\POWERPOINTS\China\China2\A Q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08670" y="0"/>
            <a:ext cx="352666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orman\Documents\VIS 127\POWERPOINTS\China\China2\b Azuri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533400"/>
            <a:ext cx="3076575" cy="554778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962400" y="1600200"/>
            <a:ext cx="4876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itchFamily="34" charset="0"/>
                <a:cs typeface="Arial" pitchFamily="34" charset="0"/>
              </a:rPr>
              <a:t>Hong </a:t>
            </a:r>
            <a:r>
              <a:rPr lang="en-US" sz="2800" b="1" dirty="0" err="1">
                <a:latin typeface="Arial" pitchFamily="34" charset="0"/>
                <a:cs typeface="Arial" pitchFamily="34" charset="0"/>
              </a:rPr>
              <a:t>Shanshou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dirty="0">
                <a:latin typeface="Arial" pitchFamily="34" charset="0"/>
                <a:cs typeface="Arial" pitchFamily="34" charset="0"/>
              </a:rPr>
              <a:t>(1855 – 1919),</a:t>
            </a:r>
          </a:p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i="1" dirty="0">
                <a:latin typeface="Arial" pitchFamily="34" charset="0"/>
                <a:cs typeface="Arial" pitchFamily="34" charset="0"/>
              </a:rPr>
              <a:t>Blue and Green Landscape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,</a:t>
            </a:r>
          </a:p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dirty="0">
                <a:latin typeface="Arial" pitchFamily="34" charset="0"/>
                <a:cs typeface="Arial" pitchFamily="34" charset="0"/>
              </a:rPr>
              <a:t>1895,</a:t>
            </a:r>
          </a:p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Norman\Documents\VIS 127\POWERPOINTS\China\China2\b Azuri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0"/>
            <a:ext cx="380316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Norman\Documents\VIS 127\POWERPOINTS\China\China2\cb Ren Y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143000"/>
            <a:ext cx="7645463" cy="319087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4495800"/>
            <a:ext cx="9144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dirty="0" err="1">
                <a:latin typeface="Arial" pitchFamily="34" charset="0"/>
                <a:cs typeface="Arial" pitchFamily="34" charset="0"/>
              </a:rPr>
              <a:t>Ren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 Yu  (1853-1901),</a:t>
            </a:r>
          </a:p>
          <a:p>
            <a:pPr algn="ctr"/>
            <a:r>
              <a:rPr lang="en-US" sz="2800" b="1" i="1" dirty="0">
                <a:latin typeface="Arial" pitchFamily="34" charset="0"/>
                <a:cs typeface="Arial" pitchFamily="34" charset="0"/>
              </a:rPr>
              <a:t>Landscape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2800" b="1" dirty="0" err="1">
                <a:latin typeface="Arial" pitchFamily="34" charset="0"/>
                <a:cs typeface="Arial" pitchFamily="34" charset="0"/>
              </a:rPr>
              <a:t>n.d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Norman\Documents\VIS 127\POWERPOINTS\China\China2\cb Ren Y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9144000" cy="38162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G:\the_rongxi_studio_容膝斋图_by_ni_zan10902afa60bcd37ebdb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762000"/>
            <a:ext cx="5969000" cy="44704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53340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itchFamily="34" charset="0"/>
                <a:cs typeface="Arial" pitchFamily="34" charset="0"/>
              </a:rPr>
              <a:t>Ni </a:t>
            </a:r>
            <a:r>
              <a:rPr lang="en-US" sz="2800" b="1" dirty="0" err="1">
                <a:latin typeface="Arial" pitchFamily="34" charset="0"/>
                <a:cs typeface="Arial" pitchFamily="34" charset="0"/>
              </a:rPr>
              <a:t>Zan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  (1301-1374), </a:t>
            </a:r>
          </a:p>
          <a:p>
            <a:pPr algn="ctr"/>
            <a:r>
              <a:rPr lang="en-US" sz="2800" b="1" i="1" dirty="0">
                <a:latin typeface="Arial" pitchFamily="34" charset="0"/>
                <a:cs typeface="Arial" pitchFamily="34" charset="0"/>
              </a:rPr>
              <a:t>The </a:t>
            </a:r>
            <a:r>
              <a:rPr lang="en-US" sz="2800" b="1" i="1" dirty="0" err="1">
                <a:latin typeface="Arial" pitchFamily="34" charset="0"/>
                <a:cs typeface="Arial" pitchFamily="34" charset="0"/>
              </a:rPr>
              <a:t>Rongxi</a:t>
            </a:r>
            <a:r>
              <a:rPr lang="en-US" sz="2800" b="1" i="1" dirty="0">
                <a:latin typeface="Arial" pitchFamily="34" charset="0"/>
                <a:cs typeface="Arial" pitchFamily="34" charset="0"/>
              </a:rPr>
              <a:t> Studio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, 1378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G:\the_rongxi_studio_容膝斋图_by_ni_zan10902afa60bcd37ebdb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494" y="0"/>
            <a:ext cx="9150494" cy="68531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Norman\Documents\VIS 127\POWERPOINTS\China\China2\cb Ren Y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9144000" cy="38162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76D0663-9F0A-4C8C-94AA-92810B7CAC40}"/>
              </a:ext>
            </a:extLst>
          </p:cNvPr>
          <p:cNvSpPr txBox="1"/>
          <p:nvPr/>
        </p:nvSpPr>
        <p:spPr>
          <a:xfrm>
            <a:off x="4114800" y="533400"/>
            <a:ext cx="5029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800" b="1" dirty="0">
              <a:latin typeface="Garamond" panose="02020404030301010803" pitchFamily="18" charset="0"/>
            </a:endParaRPr>
          </a:p>
          <a:p>
            <a:pPr algn="ctr"/>
            <a:endParaRPr lang="en-US" sz="4800" b="1" dirty="0">
              <a:latin typeface="Garamond" panose="02020404030301010803" pitchFamily="18" charset="0"/>
            </a:endParaRPr>
          </a:p>
          <a:p>
            <a:pPr algn="ctr"/>
            <a:endParaRPr lang="en-US" sz="4800" b="1" dirty="0">
              <a:latin typeface="Garamond" panose="02020404030301010803" pitchFamily="18" charset="0"/>
            </a:endParaRPr>
          </a:p>
          <a:p>
            <a:pPr algn="ctr"/>
            <a:r>
              <a:rPr lang="en-US" sz="4800" b="1" dirty="0">
                <a:latin typeface="Garamond" panose="02020404030301010803" pitchFamily="18" charset="0"/>
              </a:rPr>
              <a:t>Wu </a:t>
            </a:r>
            <a:r>
              <a:rPr lang="en-US" sz="4800" b="1" dirty="0" err="1">
                <a:latin typeface="Garamond" panose="02020404030301010803" pitchFamily="18" charset="0"/>
              </a:rPr>
              <a:t>Changshuo</a:t>
            </a:r>
            <a:endParaRPr lang="en-US" sz="4800" b="1" dirty="0">
              <a:latin typeface="Garamond" panose="02020404030301010803" pitchFamily="18" charset="0"/>
            </a:endParaRPr>
          </a:p>
          <a:p>
            <a:pPr algn="ctr"/>
            <a:endParaRPr lang="en-US" sz="4800" b="1" dirty="0">
              <a:latin typeface="Garamond" panose="02020404030301010803" pitchFamily="18" charset="0"/>
            </a:endParaRPr>
          </a:p>
          <a:p>
            <a:pPr algn="ctr"/>
            <a:r>
              <a:rPr lang="en-US" sz="4800" b="1" dirty="0">
                <a:latin typeface="Garamond" panose="02020404030301010803" pitchFamily="18" charset="0"/>
              </a:rPr>
              <a:t>1844 - 1927</a:t>
            </a:r>
          </a:p>
        </p:txBody>
      </p:sp>
      <p:pic>
        <p:nvPicPr>
          <p:cNvPr id="4" name="Picture 3" descr="A person in a black shirt&#10;&#10;Description generated with very high confidence">
            <a:extLst>
              <a:ext uri="{FF2B5EF4-FFF2-40B4-BE49-F238E27FC236}">
                <a16:creationId xmlns:a16="http://schemas.microsoft.com/office/drawing/2014/main" id="{6AC86FEC-08A7-4713-B63A-D97F6679A2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394381"/>
            <a:ext cx="3048000" cy="406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1411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Norman\Documents\VIS 127\POWERPOINTS\China\China2\D Dru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265093"/>
            <a:ext cx="5753100" cy="509052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563880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itchFamily="34" charset="0"/>
                <a:cs typeface="Arial" pitchFamily="34" charset="0"/>
              </a:rPr>
              <a:t>Wu </a:t>
            </a:r>
            <a:r>
              <a:rPr lang="en-US" sz="2800" b="1" dirty="0" err="1">
                <a:latin typeface="Arial" pitchFamily="34" charset="0"/>
                <a:cs typeface="Arial" pitchFamily="34" charset="0"/>
              </a:rPr>
              <a:t>Changshuo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, </a:t>
            </a:r>
          </a:p>
          <a:p>
            <a:pPr algn="ctr"/>
            <a:r>
              <a:rPr lang="en-US" sz="2800" b="1" i="1" dirty="0">
                <a:latin typeface="Arial" pitchFamily="34" charset="0"/>
                <a:cs typeface="Arial" pitchFamily="34" charset="0"/>
              </a:rPr>
              <a:t>Stone Drum Script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, 1915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Norman\Documents\VIS 127\POWERPOINTS\China\China2\D Dru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6686" y="0"/>
            <a:ext cx="775062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G:\1535f4050518836604f55ddf1519295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04800"/>
            <a:ext cx="3306939" cy="614362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916539" y="2438400"/>
            <a:ext cx="4876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itchFamily="34" charset="0"/>
                <a:cs typeface="Arial" pitchFamily="34" charset="0"/>
              </a:rPr>
              <a:t>Wu </a:t>
            </a:r>
            <a:r>
              <a:rPr lang="en-US" sz="2800" b="1" dirty="0" err="1">
                <a:latin typeface="Arial" pitchFamily="34" charset="0"/>
                <a:cs typeface="Arial" pitchFamily="34" charset="0"/>
              </a:rPr>
              <a:t>Changshuo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,</a:t>
            </a:r>
          </a:p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i="1" dirty="0">
                <a:latin typeface="Arial" pitchFamily="34" charset="0"/>
                <a:cs typeface="Arial" pitchFamily="34" charset="0"/>
              </a:rPr>
              <a:t>Wild Roses and Loquats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,</a:t>
            </a:r>
          </a:p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dirty="0">
                <a:latin typeface="Arial" pitchFamily="34" charset="0"/>
                <a:cs typeface="Arial" pitchFamily="34" charset="0"/>
              </a:rPr>
              <a:t>1920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G:\1535f4050518836604f55ddf1519295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26267" y="0"/>
            <a:ext cx="369146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C:\Users\Norman\Documents\VIS 127\POWERPOINTS\China\China2\f Pi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533400"/>
            <a:ext cx="1704975" cy="569595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886200" y="1295400"/>
            <a:ext cx="5029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dirty="0">
                <a:latin typeface="Arial" pitchFamily="34" charset="0"/>
                <a:cs typeface="Arial" pitchFamily="34" charset="0"/>
              </a:rPr>
              <a:t>Wu </a:t>
            </a:r>
            <a:r>
              <a:rPr lang="en-US" sz="2800" b="1" dirty="0" err="1">
                <a:latin typeface="Arial" pitchFamily="34" charset="0"/>
                <a:cs typeface="Arial" pitchFamily="34" charset="0"/>
              </a:rPr>
              <a:t>Changshuo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,</a:t>
            </a:r>
          </a:p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i="1" dirty="0">
                <a:latin typeface="Arial" pitchFamily="34" charset="0"/>
                <a:cs typeface="Arial" pitchFamily="34" charset="0"/>
              </a:rPr>
              <a:t>Pine and Rock,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dirty="0">
                <a:latin typeface="Arial" pitchFamily="34" charset="0"/>
                <a:cs typeface="Arial" pitchFamily="34" charset="0"/>
              </a:rPr>
              <a:t>1927</a:t>
            </a:r>
          </a:p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C:\Users\Norman\Documents\VIS 127\POWERPOINTS\China\China2\f Pi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0"/>
            <a:ext cx="2057400" cy="68733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6800"/>
            <a:ext cx="48006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dirty="0">
                <a:latin typeface="Arial" pitchFamily="34" charset="0"/>
                <a:cs typeface="Arial" pitchFamily="34" charset="0"/>
              </a:rPr>
              <a:t>Wu </a:t>
            </a:r>
            <a:r>
              <a:rPr lang="en-US" sz="2800" b="1" dirty="0" err="1">
                <a:latin typeface="Arial" pitchFamily="34" charset="0"/>
                <a:cs typeface="Arial" pitchFamily="34" charset="0"/>
              </a:rPr>
              <a:t>Changshuo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,</a:t>
            </a:r>
          </a:p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i="1" dirty="0">
                <a:latin typeface="Arial" pitchFamily="34" charset="0"/>
                <a:cs typeface="Arial" pitchFamily="34" charset="0"/>
              </a:rPr>
              <a:t>Peaches on a Bough,</a:t>
            </a:r>
          </a:p>
          <a:p>
            <a:pPr algn="ctr"/>
            <a:endParaRPr lang="en-US" sz="2800" b="1" i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i="1" dirty="0" err="1">
                <a:latin typeface="Arial" pitchFamily="34" charset="0"/>
                <a:cs typeface="Arial" pitchFamily="34" charset="0"/>
              </a:rPr>
              <a:t>n.d</a:t>
            </a:r>
            <a:r>
              <a:rPr lang="en-US" sz="2800" b="1" i="1" dirty="0">
                <a:latin typeface="Arial" pitchFamily="34" charset="0"/>
                <a:cs typeface="Arial" pitchFamily="34" charset="0"/>
              </a:rPr>
              <a:t>.</a:t>
            </a:r>
          </a:p>
          <a:p>
            <a:pPr algn="ctr"/>
            <a:endParaRPr lang="en-US" sz="2800" b="1" i="1" dirty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2800" b="1" i="1" dirty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C:\Users\Norman\Documents\VIS 127\POWERPOINTS\China\China2\g peach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609600"/>
            <a:ext cx="1678229" cy="5686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Norman\Documents\VIS 127\POWERPOINTS\China\China2\g peach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0003" y="0"/>
            <a:ext cx="202399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G:\h Lot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453189"/>
            <a:ext cx="1819275" cy="595894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114800" y="1981200"/>
            <a:ext cx="4724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itchFamily="34" charset="0"/>
                <a:cs typeface="Arial" pitchFamily="34" charset="0"/>
              </a:rPr>
              <a:t>Chen </a:t>
            </a:r>
            <a:r>
              <a:rPr lang="en-US" sz="2800" b="1" dirty="0" err="1">
                <a:latin typeface="Arial" pitchFamily="34" charset="0"/>
                <a:cs typeface="Arial" pitchFamily="34" charset="0"/>
              </a:rPr>
              <a:t>Hengque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dirty="0">
                <a:latin typeface="Arial" pitchFamily="34" charset="0"/>
                <a:cs typeface="Arial" pitchFamily="34" charset="0"/>
              </a:rPr>
              <a:t>(1876 – 1923),</a:t>
            </a:r>
          </a:p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i="1" dirty="0">
                <a:latin typeface="Arial" pitchFamily="34" charset="0"/>
                <a:cs typeface="Arial" pitchFamily="34" charset="0"/>
              </a:rPr>
              <a:t>Lotus,</a:t>
            </a:r>
          </a:p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dirty="0">
                <a:latin typeface="Arial" pitchFamily="34" charset="0"/>
                <a:cs typeface="Arial" pitchFamily="34" charset="0"/>
              </a:rPr>
              <a:t>1923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9" name="Picture 3" descr="G:\h Lot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0"/>
            <a:ext cx="209375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62DBFC0-5A0E-4DA9-8482-DB5932489021}"/>
              </a:ext>
            </a:extLst>
          </p:cNvPr>
          <p:cNvSpPr txBox="1"/>
          <p:nvPr/>
        </p:nvSpPr>
        <p:spPr>
          <a:xfrm>
            <a:off x="3810000" y="533400"/>
            <a:ext cx="5257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800" b="1" dirty="0">
              <a:latin typeface="Garamond" panose="02020404030301010803" pitchFamily="18" charset="0"/>
            </a:endParaRPr>
          </a:p>
          <a:p>
            <a:pPr algn="ctr"/>
            <a:endParaRPr lang="en-US" sz="4800" b="1" dirty="0">
              <a:latin typeface="Garamond" panose="02020404030301010803" pitchFamily="18" charset="0"/>
            </a:endParaRPr>
          </a:p>
          <a:p>
            <a:pPr algn="ctr"/>
            <a:endParaRPr lang="en-US" sz="4800" b="1" dirty="0">
              <a:latin typeface="Garamond" panose="02020404030301010803" pitchFamily="18" charset="0"/>
            </a:endParaRPr>
          </a:p>
          <a:p>
            <a:pPr algn="ctr"/>
            <a:r>
              <a:rPr lang="en-US" sz="4800" b="1" dirty="0">
                <a:latin typeface="Garamond" panose="02020404030301010803" pitchFamily="18" charset="0"/>
              </a:rPr>
              <a:t>Qi </a:t>
            </a:r>
            <a:r>
              <a:rPr lang="en-US" sz="4800" b="1" dirty="0" err="1">
                <a:latin typeface="Garamond" panose="02020404030301010803" pitchFamily="18" charset="0"/>
              </a:rPr>
              <a:t>Baishi</a:t>
            </a:r>
            <a:endParaRPr lang="en-US" sz="4800" b="1" dirty="0">
              <a:latin typeface="Garamond" panose="02020404030301010803" pitchFamily="18" charset="0"/>
            </a:endParaRPr>
          </a:p>
          <a:p>
            <a:pPr algn="ctr"/>
            <a:endParaRPr lang="en-US" sz="4800" b="1" dirty="0">
              <a:latin typeface="Garamond" panose="02020404030301010803" pitchFamily="18" charset="0"/>
            </a:endParaRPr>
          </a:p>
          <a:p>
            <a:pPr algn="ctr"/>
            <a:r>
              <a:rPr lang="en-US" sz="4800" b="1" dirty="0">
                <a:latin typeface="Garamond" panose="02020404030301010803" pitchFamily="18" charset="0"/>
              </a:rPr>
              <a:t>1864 - 1957</a:t>
            </a:r>
          </a:p>
        </p:txBody>
      </p:sp>
      <p:pic>
        <p:nvPicPr>
          <p:cNvPr id="5" name="Picture 4" descr="A close up of a person&#10;&#10;Description generated with very high confidence">
            <a:extLst>
              <a:ext uri="{FF2B5EF4-FFF2-40B4-BE49-F238E27FC236}">
                <a16:creationId xmlns:a16="http://schemas.microsoft.com/office/drawing/2014/main" id="{E1087162-5C00-4A96-822A-10DF7DF6DC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80664"/>
            <a:ext cx="3352800" cy="469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9757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3" name="Picture 3" descr="C:\Users\Norman\Documents\VIS 127\POWERPOINTS\China\China2\i Magnoli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381000"/>
            <a:ext cx="2072081" cy="59436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038600" y="2133600"/>
            <a:ext cx="5105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latin typeface="Arial" pitchFamily="34" charset="0"/>
                <a:cs typeface="Arial" pitchFamily="34" charset="0"/>
              </a:rPr>
              <a:t>Qi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err="1">
                <a:latin typeface="Arial" pitchFamily="34" charset="0"/>
                <a:cs typeface="Arial" pitchFamily="34" charset="0"/>
              </a:rPr>
              <a:t>Baishi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dirty="0">
                <a:latin typeface="Arial" pitchFamily="34" charset="0"/>
                <a:cs typeface="Arial" pitchFamily="34" charset="0"/>
              </a:rPr>
              <a:t>(1853 - 1957),</a:t>
            </a:r>
          </a:p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i="1" dirty="0">
                <a:latin typeface="Arial" pitchFamily="34" charset="0"/>
                <a:cs typeface="Arial" pitchFamily="34" charset="0"/>
              </a:rPr>
              <a:t>Magnolias and Bees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,</a:t>
            </a:r>
          </a:p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dirty="0">
                <a:latin typeface="Arial" pitchFamily="34" charset="0"/>
                <a:cs typeface="Arial" pitchFamily="34" charset="0"/>
              </a:rPr>
              <a:t>1955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C:\Users\Norman\Documents\VIS 127\POWERPOINTS\China\China2\i Magnoli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-16625"/>
            <a:ext cx="2438400" cy="69943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orman\Documents\VIS 127\POWERPOINTS\China\China2\Lecture 11 February 17\Slide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orman\Documents\VIS 127\POWERPOINTS\China\China2\Lecture 11 February 17\Slide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276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11" y="-7884"/>
            <a:ext cx="9154511" cy="6865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animal&#10;&#10;Description generated with high confidenc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7" y="914400"/>
            <a:ext cx="4389120" cy="3277683"/>
          </a:xfrm>
          <a:prstGeom prst="rect">
            <a:avLst/>
          </a:prstGeom>
        </p:spPr>
      </p:pic>
      <p:pic>
        <p:nvPicPr>
          <p:cNvPr id="5" name="Picture 4" descr="A picture containing grass, tree&#10;&#10;Description generated with high confidence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712" y="509084"/>
            <a:ext cx="4419600" cy="36829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800" y="3657600"/>
            <a:ext cx="91440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Vincent van Gogh, </a:t>
            </a:r>
            <a:r>
              <a:rPr 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The Starry Night, 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1889</a:t>
            </a:r>
          </a:p>
          <a:p>
            <a:pPr algn="ctr"/>
            <a:endParaRPr lang="en-US" sz="3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35866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le_corbusier__domino_house_project__purism__1910s-1920s-1425CE4BB7071698AD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81000"/>
            <a:ext cx="8534400" cy="539235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510540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200" b="1" dirty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32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200" b="1" dirty="0">
                <a:latin typeface="Arial" pitchFamily="34" charset="0"/>
                <a:cs typeface="Arial" pitchFamily="34" charset="0"/>
              </a:rPr>
              <a:t>Le Corbusier, Domino House, 1917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furniture&#10;&#10;Description generated with high confidence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930" y="4580312"/>
            <a:ext cx="3653928" cy="1819656"/>
          </a:xfrm>
          <a:prstGeom prst="rect">
            <a:avLst/>
          </a:prstGeom>
        </p:spPr>
      </p:pic>
      <p:pic>
        <p:nvPicPr>
          <p:cNvPr id="7" name="Picture 6" descr="A picture containing floor, indoor, wall, furniture&#10;&#10;Description generated with very high confidenc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503" y="4738254"/>
            <a:ext cx="2704553" cy="1639547"/>
          </a:xfrm>
          <a:prstGeom prst="rect">
            <a:avLst/>
          </a:prstGeom>
        </p:spPr>
      </p:pic>
      <p:pic>
        <p:nvPicPr>
          <p:cNvPr id="9" name="Picture 8" descr="A living room filled with furniture and a large window&#10;&#10;Description generated with very high confidenc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930" y="304800"/>
            <a:ext cx="5657850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9747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rass, outdoor, sky, building&#10;&#10;Description generated with very high confidenc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5170932" cy="3878199"/>
          </a:xfrm>
          <a:prstGeom prst="rect">
            <a:avLst/>
          </a:prstGeom>
        </p:spPr>
      </p:pic>
      <p:pic>
        <p:nvPicPr>
          <p:cNvPr id="5" name="Picture 4" descr="A large red chair in a room&#10;&#10;Description generated with high confidenc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878198"/>
            <a:ext cx="3524496" cy="198012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4038600"/>
            <a:ext cx="519226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Gerrit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Rietveld,</a:t>
            </a:r>
          </a:p>
          <a:p>
            <a:pPr algn="ctr"/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Schröder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House, 1924</a:t>
            </a:r>
          </a:p>
          <a:p>
            <a:pPr algn="ctr"/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Chair,  1917 </a:t>
            </a:r>
          </a:p>
          <a:p>
            <a:pPr algn="ctr"/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0190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stringi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92" y="-6927"/>
            <a:ext cx="5697008" cy="3566823"/>
          </a:xfrm>
          <a:prstGeom prst="rect">
            <a:avLst/>
          </a:prstGeom>
          <a:noFill/>
        </p:spPr>
      </p:pic>
      <p:pic>
        <p:nvPicPr>
          <p:cNvPr id="3075" name="Picture 3" descr="F:\rietveld_red_blu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39938" y="3559896"/>
            <a:ext cx="2819400" cy="211455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4038600"/>
            <a:ext cx="5334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Arial" pitchFamily="34" charset="0"/>
                <a:cs typeface="Arial" pitchFamily="34" charset="0"/>
              </a:rPr>
              <a:t>Gerrit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Rietveld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,</a:t>
            </a:r>
          </a:p>
          <a:p>
            <a:pPr algn="ctr"/>
            <a:endParaRPr lang="en-US" sz="32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200" b="1" dirty="0" err="1">
                <a:latin typeface="Arial" pitchFamily="34" charset="0"/>
                <a:cs typeface="Arial" pitchFamily="34" charset="0"/>
              </a:rPr>
              <a:t>Schröder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House,  1924</a:t>
            </a:r>
          </a:p>
          <a:p>
            <a:pPr algn="ctr"/>
            <a:endParaRPr lang="en-US" sz="32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200" b="1" dirty="0">
                <a:latin typeface="Arial" pitchFamily="34" charset="0"/>
                <a:cs typeface="Arial" pitchFamily="34" charset="0"/>
              </a:rPr>
              <a:t>Chair, 1917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aterfall with a building in the background&#10;&#10;Description generated with very high confidenc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533400"/>
            <a:ext cx="6644640" cy="49621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9436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Frank Lloyd Wright, </a:t>
            </a:r>
            <a:r>
              <a:rPr lang="en-U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Falling Water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, 1935</a:t>
            </a:r>
          </a:p>
        </p:txBody>
      </p:sp>
    </p:spTree>
    <p:extLst>
      <p:ext uri="{BB962C8B-B14F-4D97-AF65-F5344CB8AC3E}">
        <p14:creationId xmlns:p14="http://schemas.microsoft.com/office/powerpoint/2010/main" val="20127063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1B6B4C-79E7-4133-B05F-D730884669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6299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view of a city&#10;&#10;Description generated with very high confidenc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0076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510412A-59D5-4765-8835-100DB75516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8209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667E815-613E-48BA-BB65-487B3F4A17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99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9463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0C037DA-B708-466E-B4A0-65EF0572EF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609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5134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5966D56-D6E9-4E54-91E3-F9734CD63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5067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1DEDDDF-5D9A-4A0D-A401-A9B75F047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959" y="898940"/>
            <a:ext cx="7584081" cy="5060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9883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A07696B-937B-4A4E-B42F-C8C1491FC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9144000" cy="609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4689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4F815A9-AF65-4D5F-9569-05F1309331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0"/>
            <a:ext cx="9144000" cy="533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33573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56FAAE-49F8-4465-A6B4-40802FFA3C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7304"/>
            <a:ext cx="9144000" cy="600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3268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3ADD77A-5DDB-432D-B32E-6FA7646722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67" y="127730"/>
            <a:ext cx="8315665" cy="6602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0830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235EEE4-D40C-41C1-ABC5-16E20933DF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7310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68BE8D-03A9-4EC1-BFD4-3A96781D73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47" y="609600"/>
            <a:ext cx="9106707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9227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BFB9765-216E-43C9-9B7F-878F6C3DE8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610" y="1219200"/>
            <a:ext cx="7766780" cy="502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16580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734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80060"/>
            <a:ext cx="842848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BF119E-EF59-4753-BB5B-FFB5403BD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7836" y="643467"/>
            <a:ext cx="378832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9722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F:\f54e513d24601c305a09be211d3b2fc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606247" cy="6858000"/>
          </a:xfrm>
          <a:prstGeom prst="rect">
            <a:avLst/>
          </a:prstGeom>
          <a:noFill/>
        </p:spPr>
      </p:pic>
      <p:pic>
        <p:nvPicPr>
          <p:cNvPr id="4" name="Picture 2" descr="C:\Users\Norman\Documents\VIS 127\POWERPOINTS\China\China2\i Magnolia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-136358"/>
            <a:ext cx="2438400" cy="6994358"/>
          </a:xfrm>
          <a:prstGeom prst="rect">
            <a:avLst/>
          </a:prstGeom>
          <a:noFill/>
        </p:spPr>
      </p:pic>
      <p:pic>
        <p:nvPicPr>
          <p:cNvPr id="5" name="Picture 2" descr="F:\untitled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3200" y="-27146"/>
            <a:ext cx="2590800" cy="68851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 shot of a social media post&#10;&#10;Description generated with high confidence">
            <a:extLst>
              <a:ext uri="{FF2B5EF4-FFF2-40B4-BE49-F238E27FC236}">
                <a16:creationId xmlns:a16="http://schemas.microsoft.com/office/drawing/2014/main" id="{0BE3FF15-4749-49BA-8A3C-DED396A2ABF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07912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0256" y="0"/>
            <a:ext cx="35234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4510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156"/>
            <a:ext cx="9144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5567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F0927F-373D-453A-9DC0-CF53945AED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69400" cy="687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1031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33600" y="-1"/>
            <a:ext cx="9144000" cy="68579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0" y="-1"/>
            <a:ext cx="23896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1699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0064" y="0"/>
            <a:ext cx="20238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63289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950C01-3403-4F92-94F2-F01D43C55D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477811"/>
            <a:ext cx="3200400" cy="59023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ABD126-C988-4D57-98A1-18271DF204F4}"/>
              </a:ext>
            </a:extLst>
          </p:cNvPr>
          <p:cNvSpPr txBox="1"/>
          <p:nvPr/>
        </p:nvSpPr>
        <p:spPr>
          <a:xfrm>
            <a:off x="4114800" y="1143000"/>
            <a:ext cx="4876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Wu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Changshuo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Chrysanthemums </a:t>
            </a:r>
          </a:p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and Rocks,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1917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94040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flower&#10;&#10;Description generated with high confidence">
            <a:extLst>
              <a:ext uri="{FF2B5EF4-FFF2-40B4-BE49-F238E27FC236}">
                <a16:creationId xmlns:a16="http://schemas.microsoft.com/office/drawing/2014/main" id="{1CA7FCE1-E0AA-4503-83ED-137B33B807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767" y="0"/>
            <a:ext cx="37204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51515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ree, text&#10;&#10;Description generated with very high confidence">
            <a:extLst>
              <a:ext uri="{FF2B5EF4-FFF2-40B4-BE49-F238E27FC236}">
                <a16:creationId xmlns:a16="http://schemas.microsoft.com/office/drawing/2014/main" id="{E6E39C6F-CB18-4EFF-B5FA-572974A750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17659"/>
            <a:ext cx="2376203" cy="622268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8738DA4-8A9E-42EA-8F36-89603FF62D60}"/>
              </a:ext>
            </a:extLst>
          </p:cNvPr>
          <p:cNvSpPr txBox="1"/>
          <p:nvPr/>
        </p:nvSpPr>
        <p:spPr>
          <a:xfrm>
            <a:off x="3810000" y="838200"/>
            <a:ext cx="4800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Qi 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Baishi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Shrimp,  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n.d.</a:t>
            </a:r>
          </a:p>
        </p:txBody>
      </p:sp>
    </p:spTree>
    <p:extLst>
      <p:ext uri="{BB962C8B-B14F-4D97-AF65-F5344CB8AC3E}">
        <p14:creationId xmlns:p14="http://schemas.microsoft.com/office/powerpoint/2010/main" val="417011532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ree, text&#10;&#10;Description generated with very high confidence">
            <a:extLst>
              <a:ext uri="{FF2B5EF4-FFF2-40B4-BE49-F238E27FC236}">
                <a16:creationId xmlns:a16="http://schemas.microsoft.com/office/drawing/2014/main" id="{39B8ED37-0C6B-49BD-A450-61BF8DB184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596" y="0"/>
            <a:ext cx="26188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85707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677</TotalTime>
  <Words>188</Words>
  <Application>Microsoft Office PowerPoint</Application>
  <PresentationFormat>On-screen Show (4:3)</PresentationFormat>
  <Paragraphs>103</Paragraphs>
  <Slides>63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7" baseType="lpstr">
      <vt:lpstr>Arial</vt:lpstr>
      <vt:lpstr>Calibri</vt:lpstr>
      <vt:lpstr>Garamond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</dc:creator>
  <cp:lastModifiedBy>Norman Bryson</cp:lastModifiedBy>
  <cp:revision>67</cp:revision>
  <dcterms:created xsi:type="dcterms:W3CDTF">2016-02-12T17:29:41Z</dcterms:created>
  <dcterms:modified xsi:type="dcterms:W3CDTF">2019-02-16T19:59:41Z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6467964</vt:lpwstr>
  </property>
  <property fmtid="{D5CDD505-2E9C-101B-9397-08002B2CF9AE}" name="NXPowerLiteSettings" pid="3">
    <vt:lpwstr>C700052003A000</vt:lpwstr>
  </property>
  <property fmtid="{D5CDD505-2E9C-101B-9397-08002B2CF9AE}" name="NXPowerLiteVersion" pid="4">
    <vt:lpwstr>D8.0.4</vt:lpwstr>
  </property>
</Properties>
</file>